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79" r:id="rId6"/>
    <p:sldId id="265" r:id="rId7"/>
    <p:sldId id="264" r:id="rId8"/>
    <p:sldId id="262" r:id="rId9"/>
    <p:sldId id="263" r:id="rId10"/>
    <p:sldId id="266" r:id="rId11"/>
    <p:sldId id="278" r:id="rId12"/>
    <p:sldId id="281" r:id="rId13"/>
    <p:sldId id="280" r:id="rId14"/>
    <p:sldId id="282" r:id="rId15"/>
  </p:sldIdLst>
  <p:sldSz cx="9144000" cy="6858000" type="screen4x3"/>
  <p:notesSz cx="6858000" cy="9144000"/>
  <p:custShowLst>
    <p:custShow name="Custom Show 1" id="0">
      <p:sldLst>
        <p:sld r:id="rId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396"/>
    <a:srgbClr val="405BAC"/>
    <a:srgbClr val="CFD5EA"/>
    <a:srgbClr val="123496"/>
    <a:srgbClr val="4D7EC0"/>
    <a:srgbClr val="5A7DD6"/>
    <a:srgbClr val="5E6DD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27"/>
  </p:normalViewPr>
  <p:slideViewPr>
    <p:cSldViewPr snapToGrid="0" snapToObjects="1">
      <p:cViewPr varScale="1">
        <p:scale>
          <a:sx n="107" d="100"/>
          <a:sy n="107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7EC7B-22B0-2743-A8D9-3FB3DB0AAF68}" type="datetimeFigureOut">
              <a:rPr lang="en-US" smtClean="0"/>
              <a:t>10/4/20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218D-2AAC-9045-9A9D-101A5082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1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218D-2AAC-9045-9A9D-101A50828D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16F7-F7E4-0347-ADD9-0144EB29955F}" type="datetime1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17CD-93CF-ED44-A94B-2EB5BAE18DDF}" type="datetime1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3C2F-E752-1547-8EA5-50F2277005B8}" type="datetime1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0EB0-A86B-3847-80F0-99AAA2D52E35}" type="datetime1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0E01-97A6-1046-9AEC-0524D2EE62AB}" type="datetime1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BF7F-1CD4-A34C-8977-9052AC851729}" type="datetime1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9628-D772-A84C-AE7B-8FCDEED075CA}" type="datetime1">
              <a:rPr lang="en-US" smtClean="0"/>
              <a:t>10/4/20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3BE-4054-1949-A4AB-17DB9FEBCDDA}" type="datetime1">
              <a:rPr lang="en-US" smtClean="0"/>
              <a:t>10/4/20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8442-8CEE-6848-ADA4-AF9FB165ABDD}" type="datetime1">
              <a:rPr lang="en-US" smtClean="0"/>
              <a:t>10/4/20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958-710C-DA4F-955C-EF0111E74506}" type="datetime1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58-4F83-2748-AC47-CAA3BA23E72D}" type="datetime1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44FD-7787-8547-9004-90A27296F37F}" type="datetime1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3AD6-3BB3-F24A-9893-D1713A75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entscouncil.org/resources/resources-for-rep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rientation  2018-2019…"/>
          <p:cNvSpPr txBox="1">
            <a:spLocks noGrp="1"/>
          </p:cNvSpPr>
          <p:nvPr>
            <p:ph type="subTitle" idx="1"/>
          </p:nvPr>
        </p:nvSpPr>
        <p:spPr>
          <a:xfrm>
            <a:off x="625079" y="4509493"/>
            <a:ext cx="7974211" cy="174128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340923">
              <a:lnSpc>
                <a:spcPct val="120000"/>
              </a:lnSpc>
              <a:defRPr sz="3652" b="1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Orientation  20</a:t>
            </a:r>
            <a:r>
              <a:rPr lang="en-US" dirty="0"/>
              <a:t>20-2021</a:t>
            </a:r>
          </a:p>
          <a:p>
            <a:pPr defTabSz="340923">
              <a:lnSpc>
                <a:spcPct val="120000"/>
              </a:lnSpc>
              <a:defRPr sz="3652" b="1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defTabSz="340923">
              <a:lnSpc>
                <a:spcPct val="120000"/>
              </a:lnSpc>
              <a:defRPr sz="3652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Whole Student.  Whole School.</a:t>
            </a:r>
            <a:endParaRPr dirty="0"/>
          </a:p>
        </p:txBody>
      </p:sp>
      <p:pic>
        <p:nvPicPr>
          <p:cNvPr id="121" name="PCW-Logo-700.png" descr="PCW-Logo-7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8" y="1053869"/>
            <a:ext cx="8054579" cy="26349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8B853BA6-C84E-264C-9662-4EA85E2981D1}"/>
              </a:ext>
            </a:extLst>
          </p:cNvPr>
          <p:cNvSpPr/>
          <p:nvPr/>
        </p:nvSpPr>
        <p:spPr>
          <a:xfrm>
            <a:off x="121024" y="129540"/>
            <a:ext cx="8901952" cy="6602186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60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Important Resources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FDE236-BE79-9142-93C2-DEADF88B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22" y="1378171"/>
            <a:ext cx="8045793" cy="435133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123496"/>
                </a:solidFill>
                <a:latin typeface="Georgia" panose="02040502050405020303" pitchFamily="18" charset="0"/>
              </a:rPr>
              <a:t>Your PCW Board Liaison</a:t>
            </a:r>
          </a:p>
          <a:p>
            <a:pPr lvl="1">
              <a:buFont typeface="System Font Regular"/>
              <a:buChar char="⁃"/>
            </a:pPr>
            <a:r>
              <a:rPr lang="en-US" sz="2000" dirty="0">
                <a:solidFill>
                  <a:srgbClr val="123496"/>
                </a:solidFill>
                <a:latin typeface="Georgia" panose="02040502050405020303" pitchFamily="18" charset="0"/>
              </a:rPr>
              <a:t>Look for an introductory e-mail later this afternoon</a:t>
            </a:r>
          </a:p>
          <a:p>
            <a:r>
              <a:rPr lang="en-US" sz="2200" b="1" dirty="0">
                <a:solidFill>
                  <a:srgbClr val="123496"/>
                </a:solidFill>
                <a:latin typeface="Georgia" panose="02040502050405020303" pitchFamily="18" charset="0"/>
              </a:rPr>
              <a:t>Program Schedule and Month-to-Month Guide</a:t>
            </a:r>
          </a:p>
          <a:p>
            <a:pPr lvl="1">
              <a:buFont typeface="System Font Regular"/>
              <a:buChar char="⁃"/>
            </a:pPr>
            <a:r>
              <a:rPr lang="en-US" sz="2000" dirty="0">
                <a:solidFill>
                  <a:srgbClr val="123496"/>
                </a:solidFill>
                <a:latin typeface="Georgia" panose="02040502050405020303" pitchFamily="18" charset="0"/>
              </a:rPr>
              <a:t>Outlines annual calendar and anticipated monthly PCW Rep responsibilities</a:t>
            </a:r>
          </a:p>
          <a:p>
            <a:r>
              <a:rPr lang="en-US" sz="2200" b="1" dirty="0">
                <a:solidFill>
                  <a:srgbClr val="123496"/>
                </a:solidFill>
                <a:latin typeface="Georgia" panose="02040502050405020303" pitchFamily="18" charset="0"/>
              </a:rPr>
              <a:t>Monthly Checklists</a:t>
            </a:r>
          </a:p>
          <a:p>
            <a:pPr lvl="1">
              <a:buFont typeface="System Font Regular"/>
              <a:buChar char="⁃"/>
            </a:pPr>
            <a:r>
              <a:rPr lang="en-US" sz="2000" dirty="0">
                <a:solidFill>
                  <a:srgbClr val="123496"/>
                </a:solidFill>
                <a:latin typeface="Georgia" panose="02040502050405020303" pitchFamily="18" charset="0"/>
              </a:rPr>
              <a:t>Details specific PCW Rep action items each month</a:t>
            </a:r>
          </a:p>
          <a:p>
            <a:r>
              <a:rPr lang="en-US" sz="2200" b="1" dirty="0">
                <a:solidFill>
                  <a:srgbClr val="123496"/>
                </a:solidFill>
                <a:latin typeface="Georgia" panose="02040502050405020303" pitchFamily="18" charset="0"/>
              </a:rPr>
              <a:t>PCW Website</a:t>
            </a:r>
            <a:endParaRPr lang="en-US" sz="2200" b="1" i="1" dirty="0">
              <a:solidFill>
                <a:srgbClr val="123496"/>
              </a:solidFill>
              <a:latin typeface="Georgia" panose="02040502050405020303" pitchFamily="18" charset="0"/>
            </a:endParaRPr>
          </a:p>
          <a:p>
            <a:pPr lvl="1">
              <a:buFont typeface="System Font Regular"/>
              <a:buChar char="⁃"/>
            </a:pPr>
            <a:r>
              <a:rPr lang="en-US" sz="2000" dirty="0">
                <a:solidFill>
                  <a:srgbClr val="123496"/>
                </a:solidFill>
                <a:latin typeface="Georgia" panose="02040502050405020303" pitchFamily="18" charset="0"/>
                <a:hlinkClick r:id="rId4"/>
              </a:rPr>
              <a:t>https://www.parentscouncil.org/resources/resources-for-reps/</a:t>
            </a:r>
            <a:endParaRPr lang="en-US" sz="2000" dirty="0">
              <a:solidFill>
                <a:srgbClr val="123496"/>
              </a:solidFill>
              <a:latin typeface="Georgia" panose="02040502050405020303" pitchFamily="18" charset="0"/>
            </a:endParaRPr>
          </a:p>
          <a:p>
            <a:pPr lvl="1">
              <a:buFont typeface="System Font Regular"/>
              <a:buChar char="⁃"/>
            </a:pPr>
            <a:r>
              <a:rPr lang="en-US" sz="2000" dirty="0">
                <a:solidFill>
                  <a:srgbClr val="123496"/>
                </a:solidFill>
                <a:latin typeface="Georgia" panose="02040502050405020303" pitchFamily="18" charset="0"/>
              </a:rPr>
              <a:t>Includes orientation materials, monthly checklists, current year program summaries and archived info from past programs</a:t>
            </a:r>
          </a:p>
        </p:txBody>
      </p:sp>
    </p:spTree>
    <p:extLst>
      <p:ext uri="{BB962C8B-B14F-4D97-AF65-F5344CB8AC3E}">
        <p14:creationId xmlns:p14="http://schemas.microsoft.com/office/powerpoint/2010/main" val="331820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PCW is Active on Social Media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creen Shot 2018-09-04 at 9.50.39 PM.png">
            <a:extLst>
              <a:ext uri="{FF2B5EF4-FFF2-40B4-BE49-F238E27FC236}">
                <a16:creationId xmlns:a16="http://schemas.microsoft.com/office/drawing/2014/main" id="{7AF18F99-DC31-3146-B019-0F2B04FCEF9A}"/>
              </a:ext>
            </a:extLst>
          </p:cNvPr>
          <p:cNvGrpSpPr/>
          <p:nvPr/>
        </p:nvGrpSpPr>
        <p:grpSpPr>
          <a:xfrm>
            <a:off x="664991" y="1126308"/>
            <a:ext cx="1981967" cy="954109"/>
            <a:chOff x="0" y="0"/>
            <a:chExt cx="5689600" cy="2082800"/>
          </a:xfrm>
        </p:grpSpPr>
        <p:pic>
          <p:nvPicPr>
            <p:cNvPr id="14" name="Screen Shot 2018-09-04 at 9.50.39 PM.png" descr="Screen Shot 2018-09-04 at 9.50.39 PM.png">
              <a:extLst>
                <a:ext uri="{FF2B5EF4-FFF2-40B4-BE49-F238E27FC236}">
                  <a16:creationId xmlns:a16="http://schemas.microsoft.com/office/drawing/2014/main" id="{5BA0B7FD-4E47-3147-B036-7F96AB56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5435600" cy="1752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Screen Shot 2018-09-04 at 9.50.39 PM.png" descr="Screen Shot 2018-09-04 at 9.50.39 PM.png">
              <a:extLst>
                <a:ext uri="{FF2B5EF4-FFF2-40B4-BE49-F238E27FC236}">
                  <a16:creationId xmlns:a16="http://schemas.microsoft.com/office/drawing/2014/main" id="{4C5E74F4-038B-884D-81AC-0C74C677C70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689600" cy="2082800"/>
            </a:xfrm>
            <a:prstGeom prst="rect">
              <a:avLst/>
            </a:prstGeom>
            <a:effectLst/>
          </p:spPr>
        </p:pic>
      </p:grpSp>
      <p:grpSp>
        <p:nvGrpSpPr>
          <p:cNvPr id="16" name="Screen Shot 2018-09-04 at 9.59.47 PM.png">
            <a:extLst>
              <a:ext uri="{FF2B5EF4-FFF2-40B4-BE49-F238E27FC236}">
                <a16:creationId xmlns:a16="http://schemas.microsoft.com/office/drawing/2014/main" id="{F8CF9284-8195-9A46-80B3-1AD567DB4364}"/>
              </a:ext>
            </a:extLst>
          </p:cNvPr>
          <p:cNvGrpSpPr/>
          <p:nvPr/>
        </p:nvGrpSpPr>
        <p:grpSpPr>
          <a:xfrm>
            <a:off x="6347941" y="2040710"/>
            <a:ext cx="2163554" cy="954107"/>
            <a:chOff x="0" y="0"/>
            <a:chExt cx="6014072" cy="2439813"/>
          </a:xfrm>
        </p:grpSpPr>
        <p:pic>
          <p:nvPicPr>
            <p:cNvPr id="17" name="Screen Shot 2018-09-04 at 9.59.47 PM.png" descr="Screen Shot 2018-09-04 at 9.59.47 PM.png">
              <a:extLst>
                <a:ext uri="{FF2B5EF4-FFF2-40B4-BE49-F238E27FC236}">
                  <a16:creationId xmlns:a16="http://schemas.microsoft.com/office/drawing/2014/main" id="{1CC1D469-B1B8-6F43-8BB5-B1760AFA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000" y="88900"/>
              <a:ext cx="5760073" cy="2109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Screen Shot 2018-09-04 at 9.59.47 PM.png" descr="Screen Shot 2018-09-04 at 9.59.47 PM.png">
              <a:extLst>
                <a:ext uri="{FF2B5EF4-FFF2-40B4-BE49-F238E27FC236}">
                  <a16:creationId xmlns:a16="http://schemas.microsoft.com/office/drawing/2014/main" id="{62F38DA8-0FBD-034E-AB8B-D8068C123BC8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6014073" cy="2439814"/>
            </a:xfrm>
            <a:prstGeom prst="rect">
              <a:avLst/>
            </a:prstGeom>
            <a:effectLst/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FA3D54-BC0D-7D44-8344-1453A5AC7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194" y="2521591"/>
            <a:ext cx="2825560" cy="2725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27BE3-0969-0E43-93D9-CEFBAF59D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7026" y="3435993"/>
            <a:ext cx="2865384" cy="27258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19658B-1DF0-5041-81B2-E511465FBF6A}"/>
              </a:ext>
            </a:extLst>
          </p:cNvPr>
          <p:cNvSpPr txBox="1"/>
          <p:nvPr/>
        </p:nvSpPr>
        <p:spPr>
          <a:xfrm>
            <a:off x="3560430" y="1982236"/>
            <a:ext cx="2002269" cy="120032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Please Follow and ”Like” the PCW Facebook and Twitter Pages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8823ED-00B9-FE49-B21B-0E0421D176BD}"/>
              </a:ext>
            </a:extLst>
          </p:cNvPr>
          <p:cNvCxnSpPr/>
          <p:nvPr/>
        </p:nvCxnSpPr>
        <p:spPr>
          <a:xfrm flipH="1" flipV="1">
            <a:off x="2743200" y="1631092"/>
            <a:ext cx="679622" cy="630194"/>
          </a:xfrm>
          <a:prstGeom prst="straightConnector1">
            <a:avLst/>
          </a:prstGeom>
          <a:ln w="15875">
            <a:solidFill>
              <a:srgbClr val="1234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B3DD8C-8A22-CE48-A946-CDD07DA617CE}"/>
              </a:ext>
            </a:extLst>
          </p:cNvPr>
          <p:cNvCxnSpPr/>
          <p:nvPr/>
        </p:nvCxnSpPr>
        <p:spPr>
          <a:xfrm flipV="1">
            <a:off x="5659395" y="2261286"/>
            <a:ext cx="580767" cy="733531"/>
          </a:xfrm>
          <a:prstGeom prst="straightConnector1">
            <a:avLst/>
          </a:prstGeom>
          <a:ln w="15875">
            <a:solidFill>
              <a:srgbClr val="1234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4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28663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461665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1082240" y="1991025"/>
            <a:ext cx="6857426" cy="2954655"/>
          </a:xfrm>
          <a:prstGeom prst="rect">
            <a:avLst/>
          </a:prstGeom>
          <a:noFill/>
          <a:ln w="25400">
            <a:solidFill>
              <a:srgbClr val="113396"/>
            </a:solidFill>
          </a:ln>
        </p:spPr>
        <p:txBody>
          <a:bodyPr wrap="square" rtlCol="0">
            <a:spAutoFit/>
          </a:bodyPr>
          <a:lstStyle/>
          <a:p>
            <a:pPr marL="228600" lvl="0" indent="-228600" algn="ctr" defTabSz="914400">
              <a:defRPr sz="1800"/>
            </a:pPr>
            <a:r>
              <a:rPr lang="en-US" sz="6600" b="1" dirty="0">
                <a:solidFill>
                  <a:srgbClr val="123496"/>
                </a:solidFill>
                <a:latin typeface="Georgia"/>
                <a:sym typeface="Helvetica Neue Light"/>
              </a:rPr>
              <a:t>Thank You!</a:t>
            </a:r>
          </a:p>
          <a:p>
            <a:pPr marL="228600" lvl="0" indent="-228600" algn="ctr" defTabSz="914400">
              <a:defRPr sz="1800"/>
            </a:pPr>
            <a:endParaRPr lang="en-US" sz="6000" b="1" dirty="0">
              <a:solidFill>
                <a:srgbClr val="123496"/>
              </a:solidFill>
              <a:latin typeface="Georgia"/>
              <a:sym typeface="Helvetica Neue Light"/>
            </a:endParaRPr>
          </a:p>
          <a:p>
            <a:pPr marL="228600" lvl="0" indent="-228600" algn="ctr" defTabSz="914400">
              <a:defRPr sz="1800"/>
            </a:pPr>
            <a:r>
              <a:rPr lang="en-US" sz="5400" b="1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Helvetica Neue Light"/>
              </a:rPr>
              <a:t>Any Questions?</a:t>
            </a:r>
            <a:endParaRPr lang="en-US" sz="5400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1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Today’s Agenda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970729" y="1531080"/>
            <a:ext cx="83179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defRPr sz="1800"/>
            </a:pPr>
            <a:r>
              <a:rPr lang="en-US" sz="2000" b="1" dirty="0">
                <a:solidFill>
                  <a:srgbClr val="123496"/>
                </a:solidFill>
                <a:latin typeface="Georgia"/>
                <a:sym typeface="Helvetica Neue Light"/>
              </a:rPr>
              <a:t>Introduction and Welcome Remarks</a:t>
            </a:r>
          </a:p>
          <a:p>
            <a:pPr marL="228600" lvl="0" indent="-228600" defTabSz="914400"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sym typeface="Helvetica Neue Light"/>
              </a:rPr>
              <a:t>          </a:t>
            </a:r>
            <a:r>
              <a:rPr lang="en-US" dirty="0">
                <a:solidFill>
                  <a:srgbClr val="123496"/>
                </a:solidFill>
                <a:latin typeface="Georgia"/>
                <a:sym typeface="Helvetica Neue Light"/>
              </a:rPr>
              <a:t>-  </a:t>
            </a:r>
            <a:r>
              <a:rPr lang="en-US" i="1" dirty="0">
                <a:solidFill>
                  <a:srgbClr val="123496"/>
                </a:solidFill>
                <a:latin typeface="Georgia"/>
                <a:sym typeface="Helvetica Neue Light"/>
              </a:rPr>
              <a:t>Frazier Schulman, PCW President</a:t>
            </a:r>
          </a:p>
          <a:p>
            <a:pPr marL="228600" lvl="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sym typeface="Helvetica Neue Light"/>
            </a:endParaRPr>
          </a:p>
          <a:p>
            <a:pPr marL="12700" indent="-12700" defTabSz="914400"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
</a:t>
            </a: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Empowering PCW Reps and PA Presidents to Help Their Schools Take Advantage of PCW Membership</a:t>
            </a:r>
          </a:p>
          <a:p>
            <a:pPr marL="228600" indent="-228600" defTabSz="914400">
              <a:defRPr sz="1800"/>
            </a:pPr>
            <a:r>
              <a:rPr lang="en-US" b="1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r>
              <a:rPr lang="en-US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-  Julie Buchanan, PCW Board Member &amp; Orientation Co-Chair</a:t>
            </a:r>
          </a:p>
          <a:p>
            <a:pPr marL="22860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113" indent="-11113" defTabSz="914400">
              <a:defRPr sz="1800"/>
            </a:pP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The Good News About Bad Behavior: Why Kids Are Less Disciplined Than Ever – And What To Do About It </a:t>
            </a:r>
          </a:p>
          <a:p>
            <a:pPr marL="747713" indent="-747713" defTabSz="914400">
              <a:defRPr sz="1800"/>
            </a:pPr>
            <a:r>
              <a:rPr lang="en-US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          -  Katherine Reynolds Lewis, </a:t>
            </a:r>
            <a:r>
              <a:rPr lang="en-US" i="1" dirty="0">
                <a:solidFill>
                  <a:srgbClr val="123496"/>
                </a:solidFill>
                <a:latin typeface="Georgia"/>
                <a:ea typeface="Helvetica Neue"/>
                <a:cs typeface="Helvetica Neue"/>
                <a:sym typeface="Helvetica Neue Light"/>
              </a:rPr>
              <a:t>Award-Winning Journalist, Author and  Parent Educator</a:t>
            </a: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1461F76-FCFC-314B-8AC9-039C91B3A67B}"/>
              </a:ext>
            </a:extLst>
          </p:cNvPr>
          <p:cNvSpPr/>
          <p:nvPr/>
        </p:nvSpPr>
        <p:spPr>
          <a:xfrm>
            <a:off x="401443" y="4140464"/>
            <a:ext cx="446051" cy="388705"/>
          </a:xfrm>
          <a:prstGeom prst="rightArrow">
            <a:avLst/>
          </a:prstGeom>
          <a:solidFill>
            <a:srgbClr val="113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Welcome Katherine Reynolds Lewis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 Photo Credit: Suz Redfearn ">
            <a:extLst>
              <a:ext uri="{FF2B5EF4-FFF2-40B4-BE49-F238E27FC236}">
                <a16:creationId xmlns:a16="http://schemas.microsoft.com/office/drawing/2014/main" id="{24F1DA08-284C-6F42-851D-0BA910FA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0" y="2595704"/>
            <a:ext cx="2993559" cy="21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7E013-B44B-D44F-B4AD-E00B28B62551}"/>
              </a:ext>
            </a:extLst>
          </p:cNvPr>
          <p:cNvSpPr txBox="1"/>
          <p:nvPr/>
        </p:nvSpPr>
        <p:spPr>
          <a:xfrm>
            <a:off x="937260" y="1290662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3396"/>
                </a:solidFill>
                <a:latin typeface="Georgia" panose="02040502050405020303" pitchFamily="18" charset="0"/>
              </a:rPr>
              <a:t>Award-Winning Journalist, Author and Parent Educator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894D387-7104-0C45-8416-089D8647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96" y="1813098"/>
            <a:ext cx="246888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Today’s Agenda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970729" y="1531080"/>
            <a:ext cx="83179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defRPr sz="1800"/>
            </a:pPr>
            <a:r>
              <a:rPr lang="en-US" sz="2000" b="1" dirty="0">
                <a:solidFill>
                  <a:srgbClr val="123496"/>
                </a:solidFill>
                <a:latin typeface="Georgia"/>
                <a:sym typeface="Helvetica Neue Light"/>
              </a:rPr>
              <a:t>Introduction and Welcome Remarks</a:t>
            </a:r>
          </a:p>
          <a:p>
            <a:pPr marL="228600" lvl="0" indent="-228600" defTabSz="914400"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sym typeface="Helvetica Neue Light"/>
              </a:rPr>
              <a:t>          </a:t>
            </a:r>
            <a:r>
              <a:rPr lang="en-US" dirty="0">
                <a:solidFill>
                  <a:srgbClr val="123496"/>
                </a:solidFill>
                <a:latin typeface="Georgia"/>
                <a:sym typeface="Helvetica Neue Light"/>
              </a:rPr>
              <a:t>-  </a:t>
            </a:r>
            <a:r>
              <a:rPr lang="en-US" i="1" dirty="0">
                <a:solidFill>
                  <a:srgbClr val="123496"/>
                </a:solidFill>
                <a:latin typeface="Georgia"/>
                <a:sym typeface="Helvetica Neue Light"/>
              </a:rPr>
              <a:t>Frazier Schulman, PCW President</a:t>
            </a:r>
          </a:p>
          <a:p>
            <a:pPr marL="228600" lvl="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sym typeface="Helvetica Neue Light"/>
            </a:endParaRPr>
          </a:p>
          <a:p>
            <a:pPr marL="12700" indent="-12700" defTabSz="914400"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
</a:t>
            </a: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Empowering PCW Reps and PA Presidents to Help Their Schools Take Advantage of PCW Membership</a:t>
            </a:r>
          </a:p>
          <a:p>
            <a:pPr marL="228600" indent="-228600" defTabSz="914400">
              <a:defRPr sz="1800"/>
            </a:pPr>
            <a:r>
              <a:rPr lang="en-US" b="1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r>
              <a:rPr lang="en-US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-  Julie Buchanan, PCW Board Member &amp; Orientation Co-Chair</a:t>
            </a:r>
          </a:p>
          <a:p>
            <a:pPr marL="22860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113" indent="-11113" defTabSz="914400">
              <a:defRPr sz="1800"/>
            </a:pP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The Good News About Bad Behavior: Why Kids Are Less Disciplined Than Ever – And What To Do About It </a:t>
            </a:r>
          </a:p>
          <a:p>
            <a:pPr marL="747713" indent="-747713" defTabSz="914400">
              <a:defRPr sz="1800"/>
            </a:pPr>
            <a:r>
              <a:rPr lang="en-US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          -  Katherine Reynolds Lewis, </a:t>
            </a:r>
            <a:r>
              <a:rPr lang="en-US" i="1" dirty="0">
                <a:solidFill>
                  <a:srgbClr val="123496"/>
                </a:solidFill>
                <a:latin typeface="Georgia"/>
                <a:ea typeface="Helvetica Neue"/>
                <a:cs typeface="Helvetica Neue"/>
                <a:sym typeface="Helvetica Neue Light"/>
              </a:rPr>
              <a:t>Award-Winning Journalist, Author and  Parent Educator</a:t>
            </a: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1461F76-FCFC-314B-8AC9-039C91B3A67B}"/>
              </a:ext>
            </a:extLst>
          </p:cNvPr>
          <p:cNvSpPr/>
          <p:nvPr/>
        </p:nvSpPr>
        <p:spPr>
          <a:xfrm>
            <a:off x="401443" y="1553382"/>
            <a:ext cx="446051" cy="388705"/>
          </a:xfrm>
          <a:prstGeom prst="rightArrow">
            <a:avLst/>
          </a:prstGeom>
          <a:solidFill>
            <a:srgbClr val="113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Who We Are and What We Do?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413173" y="1374965"/>
            <a:ext cx="8317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indent="-12700" defTabSz="914400">
              <a:spcAft>
                <a:spcPts val="1200"/>
              </a:spcAft>
              <a:defRPr sz="1800"/>
            </a:pPr>
            <a:r>
              <a:rPr lang="en-US" sz="2000" b="1" u="sng" dirty="0">
                <a:solidFill>
                  <a:srgbClr val="123496"/>
                </a:solidFill>
                <a:latin typeface="Georgia"/>
                <a:sym typeface="Helvetica Neue Light"/>
              </a:rPr>
              <a:t>WHO WE ARE </a:t>
            </a:r>
            <a:r>
              <a:rPr lang="en-US" sz="2000" b="1" dirty="0">
                <a:solidFill>
                  <a:srgbClr val="123496"/>
                </a:solidFill>
                <a:latin typeface="Georgia"/>
                <a:sym typeface="Helvetica Neue Light"/>
              </a:rPr>
              <a:t>– </a:t>
            </a:r>
            <a:r>
              <a:rPr lang="en-US" sz="2000" dirty="0">
                <a:solidFill>
                  <a:srgbClr val="123496"/>
                </a:solidFill>
                <a:latin typeface="Georgia"/>
                <a:sym typeface="Helvetica Neue Light"/>
              </a:rPr>
              <a:t>PCW is a non-profit membership organization founded in 1964 to promote excellence in education and foster communication for independent school communities in the greater Washington, D.C. area.</a:t>
            </a:r>
            <a:endParaRPr lang="en-US" sz="2000" i="1" dirty="0">
              <a:solidFill>
                <a:srgbClr val="123496"/>
              </a:solidFill>
              <a:latin typeface="Georgia"/>
              <a:sym typeface="Helvetica Neue Light"/>
            </a:endParaRPr>
          </a:p>
          <a:p>
            <a:pPr marL="12700" indent="-12700" defTabSz="914400">
              <a:spcAft>
                <a:spcPts val="1200"/>
              </a:spcAft>
              <a:defRPr sz="1800"/>
            </a:pPr>
            <a:r>
              <a:rPr lang="en-US" sz="2000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
</a:t>
            </a:r>
            <a:r>
              <a:rPr lang="en-US" sz="2000" b="1" u="sng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WHO WE SERVE </a:t>
            </a: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– </a:t>
            </a:r>
            <a:r>
              <a:rPr lang="en-US" sz="2000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Over 50 dues paying member independent schools representing 25,000+ students from PreK-12.</a:t>
            </a:r>
            <a:endParaRPr lang="en-US" sz="2000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indent="-228600" defTabSz="914400">
              <a:spcAft>
                <a:spcPts val="1200"/>
              </a:spcAft>
              <a:defRPr sz="1800"/>
            </a:pPr>
            <a:endParaRPr lang="en-US" sz="2000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113" indent="-11113" defTabSz="914400">
              <a:spcAft>
                <a:spcPts val="1200"/>
              </a:spcAft>
              <a:defRPr sz="1800"/>
            </a:pPr>
            <a:r>
              <a:rPr lang="en-US" sz="2000" b="1" u="sng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WHAT WE OFFER </a:t>
            </a: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– </a:t>
            </a:r>
            <a:r>
              <a:rPr lang="en-US" sz="2000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We provide 8-10 innovative programs to our member school communities. Program summaries and multiple resources are available on our website and through our social media postings. </a:t>
            </a:r>
            <a:endParaRPr lang="en-US" sz="2000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3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PCW in the 2020-2021 School Year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412187" y="1201539"/>
            <a:ext cx="83827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indent="-12700" algn="ctr" defTabSz="914400">
              <a:spcAft>
                <a:spcPts val="1200"/>
              </a:spcAft>
              <a:defRPr sz="1800"/>
            </a:pPr>
            <a:r>
              <a:rPr lang="en-US" sz="2600" b="1" u="sng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This year’s theme is . . . </a:t>
            </a:r>
            <a:endParaRPr lang="en-US" sz="2000" b="1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700" lvl="0" indent="-12700" algn="ctr" defTabSz="914400">
              <a:spcAft>
                <a:spcPts val="1200"/>
              </a:spcAft>
              <a:defRPr sz="1800"/>
            </a:pPr>
            <a:r>
              <a:rPr lang="en-US" sz="3200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Whole Student.  Whole School.</a:t>
            </a:r>
          </a:p>
          <a:p>
            <a:pPr marL="12700" lvl="0" indent="-12700" algn="ctr" defTabSz="914400">
              <a:spcAft>
                <a:spcPts val="1200"/>
              </a:spcAft>
              <a:defRPr sz="1800"/>
            </a:pPr>
            <a:endParaRPr lang="en-US" sz="1600" b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700" lvl="0" indent="-12700" algn="ctr" defTabSz="914400">
              <a:spcAft>
                <a:spcPts val="1200"/>
              </a:spcAft>
              <a:defRPr sz="1800"/>
            </a:pPr>
            <a:r>
              <a:rPr lang="en-US" sz="2600" b="1" u="sng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How will this year be different from years past?</a:t>
            </a:r>
          </a:p>
          <a:p>
            <a:pPr marL="635000" lvl="0" indent="-227013" defTabSz="914400"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Virtual programming, at least until Spring</a:t>
            </a:r>
          </a:p>
          <a:p>
            <a:pPr marL="635000" lvl="0" indent="-227013" defTabSz="914400"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New programs – Winter Event, additional opportunities for PA Presidents and Parent Relations Administrators to connect</a:t>
            </a:r>
          </a:p>
          <a:p>
            <a:pPr marL="635000" lvl="0" indent="-227013" defTabSz="914400"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No opportunity to meet your PCW Board Member liaison in person this Fall . . . but you will hear from them via e-mail and please feel free to reach out to them anytime with questions</a:t>
            </a:r>
          </a:p>
          <a:p>
            <a:pPr marL="635000" lvl="0" indent="-227013" defTabSz="914400"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The program schedule is subject to change – we will all need to remain flexible this year!</a:t>
            </a:r>
          </a:p>
          <a:p>
            <a:pPr marL="635000" lvl="0" indent="-227013" defTabSz="914400"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pPr>
            <a:endParaRPr lang="en-US" sz="2000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Today’s Agenda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970729" y="1531080"/>
            <a:ext cx="81732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defRPr sz="1800"/>
            </a:pPr>
            <a:r>
              <a:rPr lang="en-US" sz="2000" b="1" dirty="0">
                <a:solidFill>
                  <a:srgbClr val="123496"/>
                </a:solidFill>
                <a:latin typeface="Georgia"/>
                <a:sym typeface="Helvetica Neue Light"/>
              </a:rPr>
              <a:t>Introduction and Welcome Remarks</a:t>
            </a:r>
          </a:p>
          <a:p>
            <a:pPr marL="228600" lvl="0" indent="-228600" defTabSz="914400"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sym typeface="Helvetica Neue Light"/>
              </a:rPr>
              <a:t>          </a:t>
            </a:r>
            <a:r>
              <a:rPr lang="en-US" dirty="0">
                <a:solidFill>
                  <a:srgbClr val="123496"/>
                </a:solidFill>
                <a:latin typeface="Georgia"/>
                <a:sym typeface="Helvetica Neue Light"/>
              </a:rPr>
              <a:t>-  </a:t>
            </a:r>
            <a:r>
              <a:rPr lang="en-US" i="1" dirty="0">
                <a:solidFill>
                  <a:srgbClr val="123496"/>
                </a:solidFill>
                <a:latin typeface="Georgia"/>
                <a:sym typeface="Helvetica Neue Light"/>
              </a:rPr>
              <a:t>Frazier Schulman, PCW President</a:t>
            </a:r>
          </a:p>
          <a:p>
            <a:pPr marL="228600" lvl="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sym typeface="Helvetica Neue Light"/>
            </a:endParaRPr>
          </a:p>
          <a:p>
            <a:pPr marL="12700" indent="-12700" defTabSz="914400">
              <a:defRPr sz="1800"/>
            </a:pPr>
            <a:r>
              <a:rPr lang="en-US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
</a:t>
            </a: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Empowering PCW Reps and PA Presidents to Help Their Schools Take Advantage of PCW Membership</a:t>
            </a:r>
          </a:p>
          <a:p>
            <a:pPr marL="228600" indent="-228600" defTabSz="914400">
              <a:defRPr sz="1800"/>
            </a:pPr>
            <a:r>
              <a:rPr lang="en-US" b="1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r>
              <a:rPr lang="en-US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-  Julie Buchanan, PCW Board Member &amp; Orientation Co-Chair</a:t>
            </a:r>
          </a:p>
          <a:p>
            <a:pPr marL="22860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indent="-228600" defTabSz="914400">
              <a:defRPr sz="1800"/>
            </a:pP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113" indent="-11113" defTabSz="914400">
              <a:defRPr sz="1800"/>
            </a:pPr>
            <a:r>
              <a:rPr lang="en-US" sz="2000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The Good News About Bad Behavior: Why Kids Are Less Disciplined Than Ever – And What To Do About It </a:t>
            </a:r>
          </a:p>
          <a:p>
            <a:pPr marL="747713" indent="-747713" defTabSz="914400">
              <a:defRPr sz="1800"/>
            </a:pPr>
            <a:r>
              <a:rPr lang="en-US" i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          -  Katherine Reynolds Lewis, </a:t>
            </a:r>
            <a:r>
              <a:rPr lang="en-US" i="1" dirty="0">
                <a:solidFill>
                  <a:srgbClr val="123496"/>
                </a:solidFill>
                <a:latin typeface="Georgia"/>
                <a:ea typeface="Helvetica Neue"/>
                <a:cs typeface="Helvetica Neue"/>
                <a:sym typeface="Helvetica Neue Light"/>
              </a:rPr>
              <a:t>Award-Winning Journalist, Author and  Parent Educator</a:t>
            </a:r>
            <a:endParaRPr lang="en-US" i="1" dirty="0">
              <a:solidFill>
                <a:srgbClr val="123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1461F76-FCFC-314B-8AC9-039C91B3A67B}"/>
              </a:ext>
            </a:extLst>
          </p:cNvPr>
          <p:cNvSpPr/>
          <p:nvPr/>
        </p:nvSpPr>
        <p:spPr>
          <a:xfrm>
            <a:off x="401443" y="2757706"/>
            <a:ext cx="446051" cy="388705"/>
          </a:xfrm>
          <a:prstGeom prst="rightArrow">
            <a:avLst/>
          </a:prstGeom>
          <a:solidFill>
            <a:srgbClr val="113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How To Be a Great PCW Rep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702D-2F03-B342-A368-D8C863EED506}"/>
              </a:ext>
            </a:extLst>
          </p:cNvPr>
          <p:cNvSpPr txBox="1"/>
          <p:nvPr/>
        </p:nvSpPr>
        <p:spPr>
          <a:xfrm>
            <a:off x="439451" y="1655381"/>
            <a:ext cx="82187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Aft>
                <a:spcPts val="1200"/>
              </a:spcAft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Learn About PCW/Programs</a:t>
            </a:r>
          </a:p>
          <a:p>
            <a:pPr lvl="0" algn="ctr" defTabSz="914400">
              <a:spcAft>
                <a:spcPts val="1200"/>
              </a:spcAft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Advertise and Promote</a:t>
            </a:r>
          </a:p>
          <a:p>
            <a:pPr lvl="0" algn="ctr" defTabSz="914400">
              <a:spcAft>
                <a:spcPts val="1200"/>
              </a:spcAft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Encourage Participation</a:t>
            </a:r>
          </a:p>
          <a:p>
            <a:pPr lvl="0" algn="ctr" defTabSz="914400">
              <a:spcAft>
                <a:spcPts val="1200"/>
              </a:spcAft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Attend and Engage</a:t>
            </a:r>
          </a:p>
          <a:p>
            <a:pPr lvl="0" algn="ctr" defTabSz="914400">
              <a:spcAft>
                <a:spcPts val="1200"/>
              </a:spcAft>
              <a:defRPr sz="1800"/>
            </a:pPr>
            <a:r>
              <a:rPr lang="en-US" b="1" dirty="0">
                <a:solidFill>
                  <a:srgbClr val="123496"/>
                </a:solidFill>
                <a:latin typeface="Georgia"/>
                <a:ea typeface="Georgia"/>
                <a:cs typeface="Georgia"/>
                <a:sym typeface="Georgia"/>
              </a:rPr>
              <a:t>Share Post-Event Program Materials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628F220-DE33-CD49-87BE-C4D51048F139}"/>
              </a:ext>
            </a:extLst>
          </p:cNvPr>
          <p:cNvSpPr/>
          <p:nvPr/>
        </p:nvSpPr>
        <p:spPr>
          <a:xfrm>
            <a:off x="3535959" y="4059745"/>
            <a:ext cx="2025747" cy="689317"/>
          </a:xfrm>
          <a:prstGeom prst="downArrow">
            <a:avLst/>
          </a:prstGeom>
          <a:solidFill>
            <a:srgbClr val="113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2C81D-41F6-7A4A-BF9F-67F4358BB173}"/>
              </a:ext>
            </a:extLst>
          </p:cNvPr>
          <p:cNvSpPr txBox="1"/>
          <p:nvPr/>
        </p:nvSpPr>
        <p:spPr>
          <a:xfrm>
            <a:off x="834002" y="5106572"/>
            <a:ext cx="7429661" cy="646331"/>
          </a:xfrm>
          <a:prstGeom prst="rect">
            <a:avLst/>
          </a:prstGeom>
          <a:noFill/>
          <a:ln w="15875">
            <a:solidFill>
              <a:srgbClr val="1133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23496"/>
                </a:solidFill>
              </a:rPr>
              <a:t>The “Monthly Checklist” will outline PCW Rep responsibilities each month and will include all relevant information, flyers, links, etc.</a:t>
            </a:r>
          </a:p>
        </p:txBody>
      </p:sp>
    </p:spTree>
    <p:extLst>
      <p:ext uri="{BB962C8B-B14F-4D97-AF65-F5344CB8AC3E}">
        <p14:creationId xmlns:p14="http://schemas.microsoft.com/office/powerpoint/2010/main" val="257807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PCW Board Member Liaison Structure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D3127-ABDC-A44F-92DB-97247943571C}"/>
              </a:ext>
            </a:extLst>
          </p:cNvPr>
          <p:cNvSpPr txBox="1"/>
          <p:nvPr/>
        </p:nvSpPr>
        <p:spPr>
          <a:xfrm>
            <a:off x="524256" y="2995475"/>
            <a:ext cx="1804416" cy="923330"/>
          </a:xfrm>
          <a:prstGeom prst="rect">
            <a:avLst/>
          </a:prstGeom>
          <a:noFill/>
          <a:ln w="19050">
            <a:solidFill>
              <a:srgbClr val="1133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PCW Board Member </a:t>
            </a:r>
          </a:p>
          <a:p>
            <a:pPr algn="ctr"/>
            <a:r>
              <a:rPr lang="en-US" b="1" i="1" dirty="0">
                <a:solidFill>
                  <a:srgbClr val="123496"/>
                </a:solidFill>
              </a:rPr>
              <a:t>Liaisons*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FD78B-500A-3144-96BC-CEA490CABB6C}"/>
              </a:ext>
            </a:extLst>
          </p:cNvPr>
          <p:cNvSpPr txBox="1"/>
          <p:nvPr/>
        </p:nvSpPr>
        <p:spPr>
          <a:xfrm>
            <a:off x="3493008" y="2995475"/>
            <a:ext cx="1804416" cy="923330"/>
          </a:xfrm>
          <a:prstGeom prst="rect">
            <a:avLst/>
          </a:prstGeom>
          <a:noFill/>
          <a:ln w="19050">
            <a:solidFill>
              <a:srgbClr val="1133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PCW </a:t>
            </a:r>
          </a:p>
          <a:p>
            <a:pPr algn="ctr"/>
            <a:r>
              <a:rPr lang="en-US" b="1" i="1" dirty="0">
                <a:solidFill>
                  <a:srgbClr val="123496"/>
                </a:solidFill>
              </a:rPr>
              <a:t>School Representatives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406CE-650F-7347-BF4B-D15B29A41356}"/>
              </a:ext>
            </a:extLst>
          </p:cNvPr>
          <p:cNvSpPr txBox="1"/>
          <p:nvPr/>
        </p:nvSpPr>
        <p:spPr>
          <a:xfrm>
            <a:off x="3493008" y="1658303"/>
            <a:ext cx="1801368" cy="923544"/>
          </a:xfrm>
          <a:prstGeom prst="rect">
            <a:avLst/>
          </a:prstGeom>
          <a:noFill/>
          <a:ln w="19050">
            <a:solidFill>
              <a:srgbClr val="113396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Parent Association Presidents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96389-CD34-4D49-B5E7-F3E9BC3D44EA}"/>
              </a:ext>
            </a:extLst>
          </p:cNvPr>
          <p:cNvSpPr txBox="1"/>
          <p:nvPr/>
        </p:nvSpPr>
        <p:spPr>
          <a:xfrm>
            <a:off x="3493008" y="4613366"/>
            <a:ext cx="1804416" cy="923544"/>
          </a:xfrm>
          <a:prstGeom prst="rect">
            <a:avLst/>
          </a:prstGeom>
          <a:noFill/>
          <a:ln w="19050">
            <a:solidFill>
              <a:srgbClr val="113396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School</a:t>
            </a:r>
            <a:r>
              <a:rPr lang="en-US" i="1" dirty="0">
                <a:solidFill>
                  <a:srgbClr val="123496"/>
                </a:solidFill>
              </a:rPr>
              <a:t> </a:t>
            </a:r>
            <a:r>
              <a:rPr lang="en-US" b="1" i="1" dirty="0">
                <a:solidFill>
                  <a:srgbClr val="123496"/>
                </a:solidFill>
              </a:rPr>
              <a:t>Administrators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88366-55A4-E74D-853C-69DE0FAA5B14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2328672" y="3457140"/>
            <a:ext cx="11643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D4AE88D5-9EE9-FC46-9995-39D7FC41331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328672" y="2120075"/>
            <a:ext cx="1164336" cy="97206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6F2FFA7E-2C94-4D49-8613-467EFFB4742F}"/>
              </a:ext>
            </a:extLst>
          </p:cNvPr>
          <p:cNvCxnSpPr>
            <a:cxnSpLocks/>
          </p:cNvCxnSpPr>
          <p:nvPr/>
        </p:nvCxnSpPr>
        <p:spPr>
          <a:xfrm>
            <a:off x="2328672" y="3774279"/>
            <a:ext cx="1164336" cy="11585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977C44-B755-7E46-860E-AF7F24FB041E}"/>
              </a:ext>
            </a:extLst>
          </p:cNvPr>
          <p:cNvSpPr txBox="1"/>
          <p:nvPr/>
        </p:nvSpPr>
        <p:spPr>
          <a:xfrm>
            <a:off x="6153096" y="2434425"/>
            <a:ext cx="1804416" cy="923544"/>
          </a:xfrm>
          <a:prstGeom prst="rect">
            <a:avLst/>
          </a:prstGeom>
          <a:noFill/>
          <a:ln w="19050">
            <a:solidFill>
              <a:srgbClr val="113396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Member School Communities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79FCD370-09FA-A64C-ACB9-480A11830EE7}"/>
              </a:ext>
            </a:extLst>
          </p:cNvPr>
          <p:cNvCxnSpPr>
            <a:cxnSpLocks/>
          </p:cNvCxnSpPr>
          <p:nvPr/>
        </p:nvCxnSpPr>
        <p:spPr>
          <a:xfrm>
            <a:off x="5294376" y="1877465"/>
            <a:ext cx="855672" cy="6212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565B763-DD11-1147-83DF-096FE3691075}"/>
              </a:ext>
            </a:extLst>
          </p:cNvPr>
          <p:cNvSpPr/>
          <p:nvPr/>
        </p:nvSpPr>
        <p:spPr>
          <a:xfrm>
            <a:off x="224688" y="5926291"/>
            <a:ext cx="5490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23496"/>
                </a:solidFill>
                <a:latin typeface="Georgia" panose="02040502050405020303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* See “2020—2021 Board Liaisons to Member Schools” handout for liaison assignments</a:t>
            </a:r>
            <a:endParaRPr lang="en-US" sz="1000" dirty="0">
              <a:solidFill>
                <a:srgbClr val="123496"/>
              </a:solidFill>
              <a:effectLst/>
              <a:latin typeface="Georgia" panose="02040502050405020303" pitchFamily="18" charset="0"/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D6055F-8C36-FE48-9592-59FA9DA8CCBB}"/>
              </a:ext>
            </a:extLst>
          </p:cNvPr>
          <p:cNvCxnSpPr>
            <a:stCxn id="11" idx="0"/>
            <a:endCxn id="13" idx="2"/>
          </p:cNvCxnSpPr>
          <p:nvPr/>
        </p:nvCxnSpPr>
        <p:spPr>
          <a:xfrm flipH="1" flipV="1">
            <a:off x="4393692" y="2581847"/>
            <a:ext cx="1524" cy="41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0159153-7B7A-9947-830E-DB74112AE956}"/>
              </a:ext>
            </a:extLst>
          </p:cNvPr>
          <p:cNvSpPr txBox="1"/>
          <p:nvPr/>
        </p:nvSpPr>
        <p:spPr>
          <a:xfrm>
            <a:off x="5586590" y="3760245"/>
            <a:ext cx="1804416" cy="923330"/>
          </a:xfrm>
          <a:prstGeom prst="rect">
            <a:avLst/>
          </a:prstGeom>
          <a:noFill/>
          <a:ln w="19050">
            <a:solidFill>
              <a:srgbClr val="1133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123496"/>
                </a:solidFill>
              </a:rPr>
              <a:t>School Communications Director</a:t>
            </a:r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D39913F3-FBCA-D744-88F1-B021AEB21439}"/>
              </a:ext>
            </a:extLst>
          </p:cNvPr>
          <p:cNvCxnSpPr>
            <a:stCxn id="11" idx="2"/>
            <a:endCxn id="53" idx="1"/>
          </p:cNvCxnSpPr>
          <p:nvPr/>
        </p:nvCxnSpPr>
        <p:spPr>
          <a:xfrm rot="16200000" flipH="1">
            <a:off x="4839351" y="3474670"/>
            <a:ext cx="303105" cy="11913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15E2F930-5254-AF42-9603-29DA613247ED}"/>
              </a:ext>
            </a:extLst>
          </p:cNvPr>
          <p:cNvCxnSpPr>
            <a:stCxn id="53" idx="0"/>
          </p:cNvCxnSpPr>
          <p:nvPr/>
        </p:nvCxnSpPr>
        <p:spPr>
          <a:xfrm rot="5400000" flipH="1" flipV="1">
            <a:off x="6425368" y="3421399"/>
            <a:ext cx="402276" cy="2754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5270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2020-2021 </a:t>
            </a:r>
            <a:r>
              <a:rPr lang="en-US" sz="3200" b="1">
                <a:solidFill>
                  <a:schemeClr val="bg1"/>
                </a:solidFill>
                <a:latin typeface="Georgia" panose="02040502050405020303" pitchFamily="18" charset="0"/>
              </a:rPr>
              <a:t>Program Schedule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B50FFC-EA80-B142-9391-F9391D34B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92776"/>
              </p:ext>
            </p:extLst>
          </p:nvPr>
        </p:nvGraphicFramePr>
        <p:xfrm>
          <a:off x="321957" y="1146507"/>
          <a:ext cx="8490596" cy="499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799">
                  <a:extLst>
                    <a:ext uri="{9D8B030D-6E8A-4147-A177-3AD203B41FA5}">
                      <a16:colId xmlns:a16="http://schemas.microsoft.com/office/drawing/2014/main" val="2397004573"/>
                    </a:ext>
                  </a:extLst>
                </a:gridCol>
                <a:gridCol w="886784">
                  <a:extLst>
                    <a:ext uri="{9D8B030D-6E8A-4147-A177-3AD203B41FA5}">
                      <a16:colId xmlns:a16="http://schemas.microsoft.com/office/drawing/2014/main" val="3743051671"/>
                    </a:ext>
                  </a:extLst>
                </a:gridCol>
                <a:gridCol w="1093296">
                  <a:extLst>
                    <a:ext uri="{9D8B030D-6E8A-4147-A177-3AD203B41FA5}">
                      <a16:colId xmlns:a16="http://schemas.microsoft.com/office/drawing/2014/main" val="2194870182"/>
                    </a:ext>
                  </a:extLst>
                </a:gridCol>
                <a:gridCol w="1081148">
                  <a:extLst>
                    <a:ext uri="{9D8B030D-6E8A-4147-A177-3AD203B41FA5}">
                      <a16:colId xmlns:a16="http://schemas.microsoft.com/office/drawing/2014/main" val="3124495251"/>
                    </a:ext>
                  </a:extLst>
                </a:gridCol>
                <a:gridCol w="1396989">
                  <a:extLst>
                    <a:ext uri="{9D8B030D-6E8A-4147-A177-3AD203B41FA5}">
                      <a16:colId xmlns:a16="http://schemas.microsoft.com/office/drawing/2014/main" val="3849935734"/>
                    </a:ext>
                  </a:extLst>
                </a:gridCol>
                <a:gridCol w="2514580">
                  <a:extLst>
                    <a:ext uri="{9D8B030D-6E8A-4147-A177-3AD203B41FA5}">
                      <a16:colId xmlns:a16="http://schemas.microsoft.com/office/drawing/2014/main" val="1952383932"/>
                    </a:ext>
                  </a:extLst>
                </a:gridCol>
              </a:tblGrid>
              <a:tr h="124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Program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Date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Time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Venue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Audience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PCW Rep Role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512827981"/>
                  </a:ext>
                </a:extLst>
              </a:tr>
              <a:tr h="499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PCW Orientation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(Katherine Reynolds Lewis)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Tuesday,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Oct. 6, 2020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9-11:00am 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Zoom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PCW Reps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PA Presidents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u="sng" dirty="0">
                          <a:effectLst/>
                        </a:rPr>
                        <a:t>ATTEND!</a:t>
                      </a:r>
                      <a:endParaRPr lang="en-US" sz="8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639995874"/>
                  </a:ext>
                </a:extLst>
              </a:tr>
              <a:tr h="62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Movie Screening/ Moderated Discussion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(Judith Warner)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Tuesday,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Oct. 20, 2020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9-10:00am Discussion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Movies online/Zoom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Miss Representation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The Mask You Wear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All in Our Member School Communities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Publicize/Promote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u="sng" dirty="0">
                          <a:effectLst/>
                        </a:rPr>
                        <a:t>ATTEND!</a:t>
                      </a:r>
                      <a:endParaRPr lang="en-US" sz="8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1266782927"/>
                  </a:ext>
                </a:extLst>
              </a:tr>
              <a:tr h="398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Lower School Forum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(Panel Presentations)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Tuesday,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Nov. 10, 2020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9:30-11am 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Zoom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All in our Member Lower School Communities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Publicize/Promote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u="sng" dirty="0">
                          <a:effectLst/>
                        </a:rPr>
                        <a:t>ATTEND!</a:t>
                      </a:r>
                      <a:endParaRPr lang="en-US" sz="8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2623788169"/>
                  </a:ext>
                </a:extLst>
              </a:tr>
              <a:tr h="499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Winter Event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(Talking to Kids About Racism)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Thursday,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Jan. 14, 2021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9-11:00am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TBD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All in Our Member School Communities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Publicize/Promote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u="sng" dirty="0">
                          <a:effectLst/>
                        </a:rPr>
                        <a:t>ATTEND!</a:t>
                      </a:r>
                      <a:endParaRPr lang="en-US" sz="8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2136215953"/>
                  </a:ext>
                </a:extLst>
              </a:tr>
              <a:tr h="581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Student Event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(Upper School)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Tuesday,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Feb. 2, 2021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8:30am Networking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9-12:00pm Program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Zoom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Member School Selected Students (2)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Ensure Administrator/ Counselor has date and knows to select students;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1494904809"/>
                  </a:ext>
                </a:extLst>
              </a:tr>
              <a:tr h="499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Student Event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(Middle School)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Tuesday,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Feb. 9, 2021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8:30am Networking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9-12:00pm Program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Zoom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Member School Selected Students (2) and School Counselor/Admin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Ensure Dean of Students has date and knows to select students; </a:t>
                      </a:r>
                      <a:br>
                        <a:rPr lang="en-US" sz="850" dirty="0">
                          <a:effectLst/>
                        </a:rPr>
                      </a:b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840711243"/>
                  </a:ext>
                </a:extLst>
              </a:tr>
              <a:tr h="499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Speaker Series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(Ron Lieber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“What to Pay for College”)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Wednesday,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Feb. 10, 2021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7:00-8:30pm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Zoom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Everyone Welcome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(even public)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Publicize/Promote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u="sng" dirty="0">
                          <a:effectLst/>
                        </a:rPr>
                        <a:t>ATTEND!</a:t>
                      </a:r>
                      <a:endParaRPr lang="en-US" sz="8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17150583"/>
                  </a:ext>
                </a:extLst>
              </a:tr>
              <a:tr h="499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Deans’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Breakfast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Tuesday,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March 9, 2021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8:00-10:30am 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Networking/Program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TBD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Upper School Deans of Students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Ensure Dean of Students has date on calendar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988173296"/>
                  </a:ext>
                </a:extLst>
              </a:tr>
              <a:tr h="62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Parent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Association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Presidents’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Forum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Tuesday,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May 11, 2021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8:30am Networking</a:t>
                      </a:r>
                    </a:p>
                    <a:p>
                      <a:pPr marL="0" marR="0" indent="-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9-11:00am Program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The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Primary Day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School (TBD)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Incoming and Outgoing Parent Association Presidents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Encourage school incoming and outgoing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PA Presidents to attend; Distribute Material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39" marR="49039" marT="0" marB="0"/>
                </a:tc>
                <a:extLst>
                  <a:ext uri="{0D108BD9-81ED-4DB2-BD59-A6C34878D82A}">
                    <a16:rowId xmlns:a16="http://schemas.microsoft.com/office/drawing/2014/main" val="314479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1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75F8618-A38C-7F48-AC72-FC4491C18293}"/>
              </a:ext>
            </a:extLst>
          </p:cNvPr>
          <p:cNvSpPr/>
          <p:nvPr/>
        </p:nvSpPr>
        <p:spPr>
          <a:xfrm>
            <a:off x="132966" y="129540"/>
            <a:ext cx="8879565" cy="6173019"/>
          </a:xfrm>
          <a:prstGeom prst="rect">
            <a:avLst/>
          </a:prstGeom>
          <a:noFill/>
          <a:ln w="76200">
            <a:solidFill>
              <a:srgbClr val="12349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CB7D0-8B7D-3B41-A494-BAACD6AA6F25}"/>
              </a:ext>
            </a:extLst>
          </p:cNvPr>
          <p:cNvSpPr/>
          <p:nvPr/>
        </p:nvSpPr>
        <p:spPr>
          <a:xfrm>
            <a:off x="87653" y="6192123"/>
            <a:ext cx="8963499" cy="369332"/>
          </a:xfrm>
          <a:prstGeom prst="rect">
            <a:avLst/>
          </a:prstGeom>
          <a:solidFill>
            <a:srgbClr val="123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rents Council of Washington - About | Facebook">
            <a:extLst>
              <a:ext uri="{FF2B5EF4-FFF2-40B4-BE49-F238E27FC236}">
                <a16:creationId xmlns:a16="http://schemas.microsoft.com/office/drawing/2014/main" id="{447F67F1-359D-8044-B192-1F9CC166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6177" r="1789" b="53581"/>
          <a:stretch/>
        </p:blipFill>
        <p:spPr bwMode="auto">
          <a:xfrm>
            <a:off x="6328951" y="6220691"/>
            <a:ext cx="2624406" cy="3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ents Council of Washington - About | Facebook">
            <a:extLst>
              <a:ext uri="{FF2B5EF4-FFF2-40B4-BE49-F238E27FC236}">
                <a16:creationId xmlns:a16="http://schemas.microsoft.com/office/drawing/2014/main" id="{00C0759B-B413-154A-9C86-687E5B29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 r="1789" b="11321"/>
          <a:stretch/>
        </p:blipFill>
        <p:spPr bwMode="auto">
          <a:xfrm>
            <a:off x="6391056" y="6590023"/>
            <a:ext cx="2586051" cy="2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B6A3F-3693-F94E-AB61-A09EBB162C4D}"/>
              </a:ext>
            </a:extLst>
          </p:cNvPr>
          <p:cNvSpPr txBox="1"/>
          <p:nvPr/>
        </p:nvSpPr>
        <p:spPr>
          <a:xfrm>
            <a:off x="132955" y="129540"/>
            <a:ext cx="8875273" cy="954107"/>
          </a:xfrm>
          <a:prstGeom prst="rect">
            <a:avLst/>
          </a:prstGeom>
          <a:solidFill>
            <a:srgbClr val="123496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Who Are These Programs For?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7261B-EE4E-CD40-904D-DEC8AD6CCAB1}"/>
              </a:ext>
            </a:extLst>
          </p:cNvPr>
          <p:cNvSpPr/>
          <p:nvPr/>
        </p:nvSpPr>
        <p:spPr>
          <a:xfrm>
            <a:off x="9052577" y="34893"/>
            <a:ext cx="81100" cy="668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AF859-84EB-4449-BA2C-8A5EF329E19A}"/>
              </a:ext>
            </a:extLst>
          </p:cNvPr>
          <p:cNvSpPr/>
          <p:nvPr/>
        </p:nvSpPr>
        <p:spPr>
          <a:xfrm>
            <a:off x="4571" y="0"/>
            <a:ext cx="94435" cy="673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EC4488D-7863-EB4F-A309-1FF478A4CA81}"/>
              </a:ext>
            </a:extLst>
          </p:cNvPr>
          <p:cNvSpPr txBox="1">
            <a:spLocks/>
          </p:cNvSpPr>
          <p:nvPr/>
        </p:nvSpPr>
        <p:spPr>
          <a:xfrm>
            <a:off x="3202776" y="1825624"/>
            <a:ext cx="2176334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405158F-F1D5-E148-B2D1-D61139973250}"/>
              </a:ext>
            </a:extLst>
          </p:cNvPr>
          <p:cNvSpPr/>
          <p:nvPr/>
        </p:nvSpPr>
        <p:spPr>
          <a:xfrm>
            <a:off x="344768" y="1283509"/>
            <a:ext cx="4117229" cy="2251297"/>
          </a:xfrm>
          <a:prstGeom prst="roundRect">
            <a:avLst>
              <a:gd name="adj" fmla="val 9494"/>
            </a:avLst>
          </a:prstGeom>
          <a:solidFill>
            <a:srgbClr val="113396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For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Parents</a:t>
            </a:r>
          </a:p>
          <a:p>
            <a:pPr>
              <a:lnSpc>
                <a:spcPct val="150000"/>
              </a:lnSpc>
            </a:pPr>
            <a:endParaRPr lang="en-US" sz="400" b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Movie Screening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Lower School Forum*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Winter Event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Speaker Series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28CC28B-A9CC-2D41-BB7A-B5FB5BF08D63}"/>
              </a:ext>
            </a:extLst>
          </p:cNvPr>
          <p:cNvSpPr/>
          <p:nvPr/>
        </p:nvSpPr>
        <p:spPr>
          <a:xfrm>
            <a:off x="4686028" y="1263546"/>
            <a:ext cx="4117229" cy="2251297"/>
          </a:xfrm>
          <a:prstGeom prst="roundRect">
            <a:avLst>
              <a:gd name="adj" fmla="val 9494"/>
            </a:avLst>
          </a:prstGeom>
          <a:solidFill>
            <a:srgbClr val="405B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For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Students</a:t>
            </a:r>
          </a:p>
          <a:p>
            <a:pPr>
              <a:lnSpc>
                <a:spcPct val="150000"/>
              </a:lnSpc>
            </a:pPr>
            <a:endParaRPr lang="en-US" sz="500" b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Middle School Student Leader Breakfast (MSSLB)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Upper School Student Leader Breakfast (USSLB)</a:t>
            </a: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D4A7EA-EF4C-9648-B232-306CB973C1F5}"/>
              </a:ext>
            </a:extLst>
          </p:cNvPr>
          <p:cNvSpPr/>
          <p:nvPr/>
        </p:nvSpPr>
        <p:spPr>
          <a:xfrm>
            <a:off x="352351" y="3716398"/>
            <a:ext cx="4117229" cy="2251297"/>
          </a:xfrm>
          <a:prstGeom prst="roundRect">
            <a:avLst>
              <a:gd name="adj" fmla="val 9494"/>
            </a:avLst>
          </a:prstGeom>
          <a:solidFill>
            <a:srgbClr val="405B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For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PCW Reps/PA Presidents</a:t>
            </a:r>
          </a:p>
          <a:p>
            <a:pPr>
              <a:lnSpc>
                <a:spcPct val="150000"/>
              </a:lnSpc>
            </a:pPr>
            <a:endParaRPr lang="en-US" sz="500" b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Orientation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Movie Screening/Moderated 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Winter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PA Presidents’ Forum** and Summer/Fall Discussions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Informal Rep Coffees (3x/year)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B4A716C-9E77-914E-965A-804FCAF2D788}"/>
              </a:ext>
            </a:extLst>
          </p:cNvPr>
          <p:cNvSpPr/>
          <p:nvPr/>
        </p:nvSpPr>
        <p:spPr>
          <a:xfrm>
            <a:off x="4686028" y="3700995"/>
            <a:ext cx="4117229" cy="2251297"/>
          </a:xfrm>
          <a:prstGeom prst="roundRect">
            <a:avLst>
              <a:gd name="adj" fmla="val 9494"/>
            </a:avLst>
          </a:prstGeom>
          <a:solidFill>
            <a:srgbClr val="405B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For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Educators</a:t>
            </a:r>
          </a:p>
          <a:p>
            <a:pPr>
              <a:lnSpc>
                <a:spcPct val="150000"/>
              </a:lnSpc>
            </a:pPr>
            <a:endParaRPr lang="en-US" sz="600" b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Parent Relations Summer 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Movie Screening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Winter Event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Deans’ Breakfast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>
                <a:latin typeface="Georgia" panose="02040502050405020303" pitchFamily="18" charset="0"/>
              </a:rPr>
              <a:t>Lower School Forum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DD7627-81B0-9F46-BF09-BAB76971F29A}"/>
              </a:ext>
            </a:extLst>
          </p:cNvPr>
          <p:cNvCxnSpPr>
            <a:cxnSpLocks/>
          </p:cNvCxnSpPr>
          <p:nvPr/>
        </p:nvCxnSpPr>
        <p:spPr>
          <a:xfrm>
            <a:off x="255702" y="1759819"/>
            <a:ext cx="85872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5234C9-0FCC-3A45-9F94-0C00F5CAA4A1}"/>
              </a:ext>
            </a:extLst>
          </p:cNvPr>
          <p:cNvCxnSpPr>
            <a:cxnSpLocks/>
          </p:cNvCxnSpPr>
          <p:nvPr/>
        </p:nvCxnSpPr>
        <p:spPr>
          <a:xfrm>
            <a:off x="255702" y="4216762"/>
            <a:ext cx="85872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D85E36-7A82-5448-93CB-32BD4A99459D}"/>
              </a:ext>
            </a:extLst>
          </p:cNvPr>
          <p:cNvSpPr txBox="1"/>
          <p:nvPr/>
        </p:nvSpPr>
        <p:spPr>
          <a:xfrm>
            <a:off x="293242" y="5961419"/>
            <a:ext cx="3736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123496"/>
                </a:solidFill>
                <a:latin typeface="Georgia" panose="02040502050405020303" pitchFamily="18" charset="0"/>
              </a:rPr>
              <a:t>* Lower School Parents  **Incoming &amp; Outgoing PA Presidents</a:t>
            </a:r>
          </a:p>
        </p:txBody>
      </p:sp>
    </p:spTree>
    <p:extLst>
      <p:ext uri="{BB962C8B-B14F-4D97-AF65-F5344CB8AC3E}">
        <p14:creationId xmlns:p14="http://schemas.microsoft.com/office/powerpoint/2010/main" val="380079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9253</TotalTime>
  <Words>1104</Words>
  <Application>Microsoft Macintosh PowerPoint</Application>
  <PresentationFormat>On-screen Show (4:3)</PresentationFormat>
  <Paragraphs>286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Lustbader</dc:creator>
  <cp:lastModifiedBy>Jennifer Lustbader</cp:lastModifiedBy>
  <cp:revision>31</cp:revision>
  <dcterms:created xsi:type="dcterms:W3CDTF">2020-09-25T01:59:46Z</dcterms:created>
  <dcterms:modified xsi:type="dcterms:W3CDTF">2020-10-04T19:44:15Z</dcterms:modified>
</cp:coreProperties>
</file>